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9" r:id="rId4"/>
    <p:sldId id="257" r:id="rId5"/>
    <p:sldId id="258" r:id="rId6"/>
    <p:sldId id="260" r:id="rId7"/>
    <p:sldId id="263" r:id="rId8"/>
    <p:sldId id="262" r:id="rId9"/>
    <p:sldId id="265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BB0BE-22E6-4E22-AEFA-D8D4BA9354A6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7CB7B-E21A-4CB6-865C-19A6A681D6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6C87E-C50D-4E67-99CE-F9829F58A48D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37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About 500mg of sodium a day is considered the least you need. That's 1/4 teaspoon of table salt. There is no official recommended daily intake for sodium. However, healthy individuals are advised to </a:t>
            </a:r>
            <a:r>
              <a:rPr lang="en-US" i="1" smtClean="0"/>
              <a:t>limit</a:t>
            </a:r>
            <a:r>
              <a:rPr lang="en-US" smtClean="0"/>
              <a:t> sodium intake to 2,400mg, and that figure is used for determining the percent daily value for sodium on food labels. Americans now consume about 4,000 milligrams of sodium per day -- about twice the recommended amount. </a:t>
            </a:r>
          </a:p>
        </p:txBody>
      </p:sp>
      <p:sp>
        <p:nvSpPr>
          <p:cNvPr id="7373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847E8E-557C-4A85-BAA5-9796917FEED3}" type="slidenum">
              <a:rPr lang="en-US" sz="1200"/>
              <a:pPr algn="r"/>
              <a:t>7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9E4A-C77E-49AA-B07F-B1E33A75FC0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E0A-D6A9-45FA-B94E-250EB8B29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9E4A-C77E-49AA-B07F-B1E33A75FC0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E0A-D6A9-45FA-B94E-250EB8B29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9E4A-C77E-49AA-B07F-B1E33A75FC0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E0A-D6A9-45FA-B94E-250EB8B29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9E4A-C77E-49AA-B07F-B1E33A75FC0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E0A-D6A9-45FA-B94E-250EB8B29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9E4A-C77E-49AA-B07F-B1E33A75FC0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E0A-D6A9-45FA-B94E-250EB8B29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9E4A-C77E-49AA-B07F-B1E33A75FC0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E0A-D6A9-45FA-B94E-250EB8B29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9E4A-C77E-49AA-B07F-B1E33A75FC0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E0A-D6A9-45FA-B94E-250EB8B29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9E4A-C77E-49AA-B07F-B1E33A75FC0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E0A-D6A9-45FA-B94E-250EB8B29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9E4A-C77E-49AA-B07F-B1E33A75FC0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E0A-D6A9-45FA-B94E-250EB8B29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9E4A-C77E-49AA-B07F-B1E33A75FC0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E0A-D6A9-45FA-B94E-250EB8B29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9E4A-C77E-49AA-B07F-B1E33A75FC0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C6E0A-D6A9-45FA-B94E-250EB8B29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89E4A-C77E-49AA-B07F-B1E33A75FC0E}" type="datetimeFigureOut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C6E0A-D6A9-45FA-B94E-250EB8B29D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webquest/MC_interactives/MT_03_traroutes/MT_03_087_traroutes.html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Aim:  To what extent did the West African kingdoms experience “Golden Ages”?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Picture 9" descr="http://www.ba-services.co.uk/Push%20Button%20Lin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2133600"/>
            <a:ext cx="4476750" cy="34671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  <a:softEdge rad="127000"/>
          </a:effectLst>
          <a:scene3d>
            <a:camera prst="perspectiveContrastingLeftFacing"/>
            <a:lightRig rig="threePt" dir="t"/>
          </a:scene3d>
        </p:spPr>
      </p:pic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hlinkClick r:id="rId3"/>
              </a:rPr>
              <a:t>West African trade Routes and Empires, C.E. 1000 - 1500</a:t>
            </a:r>
            <a:endParaRPr lang="en-US" smtClean="0"/>
          </a:p>
        </p:txBody>
      </p:sp>
      <p:sp>
        <p:nvSpPr>
          <p:cNvPr id="62468" name="TextBox 8"/>
          <p:cNvSpPr txBox="1">
            <a:spLocks noChangeArrowheads="1"/>
          </p:cNvSpPr>
          <p:nvPr/>
        </p:nvSpPr>
        <p:spPr bwMode="auto">
          <a:xfrm>
            <a:off x="5334000" y="0"/>
            <a:ext cx="3810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Interactive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b="1" kern="0" dirty="0">
                <a:solidFill>
                  <a:srgbClr val="A50021"/>
                </a:solidFill>
                <a:latin typeface="+mj-lt"/>
                <a:ea typeface="+mj-ea"/>
                <a:cs typeface="+mj-cs"/>
              </a:rPr>
              <a:t>Aim: </a:t>
            </a:r>
            <a:r>
              <a:rPr lang="en-US" b="1" dirty="0">
                <a:solidFill>
                  <a:srgbClr val="A50021"/>
                </a:solidFill>
              </a:rPr>
              <a:t>How did trade contribute to the rise of Ghana?</a:t>
            </a:r>
            <a:br>
              <a:rPr lang="en-US" b="1" dirty="0">
                <a:solidFill>
                  <a:srgbClr val="A50021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Aim:  To what extent did the West African kingdoms experience “Golden Age”?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74676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67400" y="30480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19400" y="2819400"/>
            <a:ext cx="3429000" cy="990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2500" t="14583" r="3125" b="11458"/>
          <a:stretch>
            <a:fillRect/>
          </a:stretch>
        </p:blipFill>
        <p:spPr bwMode="auto">
          <a:xfrm>
            <a:off x="228600" y="609600"/>
            <a:ext cx="869315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>
          <a:xfrm>
            <a:off x="152400" y="1225550"/>
            <a:ext cx="8915400" cy="5175250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</p:pic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066800" y="4273550"/>
            <a:ext cx="12192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H="1">
            <a:off x="1752600" y="2819400"/>
            <a:ext cx="5334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1752600" y="4648200"/>
            <a:ext cx="152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33600" y="2438400"/>
            <a:ext cx="10668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</a:rPr>
              <a:t>SALT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752600" y="5086350"/>
            <a:ext cx="10668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</a:rPr>
              <a:t>GOLD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Caravans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www.classzone.com/webquest/images/conclusion_MTu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600200"/>
            <a:ext cx="364146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SaltCaravan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 b="18837"/>
          <a:stretch>
            <a:fillRect/>
          </a:stretch>
        </p:blipFill>
        <p:spPr>
          <a:xfrm>
            <a:off x="4572000" y="3496158"/>
            <a:ext cx="4362450" cy="3080854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BAMBOO"/>
              </a:rPr>
              <a:t>Salt</a:t>
            </a:r>
            <a:r>
              <a:rPr lang="en-US" i="1" smtClean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2514600"/>
            <a:ext cx="8229600" cy="35052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Plentiful in north &amp; along coast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Berber mines in the Sahara</a:t>
            </a:r>
          </a:p>
          <a:p>
            <a:pPr eaLnBrk="1" hangingPunct="1"/>
            <a:r>
              <a:rPr lang="en-US" sz="3000" dirty="0" smtClean="0"/>
              <a:t>Used to:</a:t>
            </a:r>
          </a:p>
          <a:p>
            <a:pPr lvl="1"/>
            <a:r>
              <a:rPr lang="en-US" dirty="0" smtClean="0"/>
              <a:t>Preserve food *(no </a:t>
            </a:r>
            <a:r>
              <a:rPr lang="en-US" dirty="0" err="1" smtClean="0"/>
              <a:t>refrideration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Flavor food</a:t>
            </a:r>
          </a:p>
          <a:p>
            <a:pPr lvl="1"/>
            <a:r>
              <a:rPr lang="en-US" dirty="0" smtClean="0"/>
              <a:t>Maintain health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8" name="Picture 22" descr="p449 african salt m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9263"/>
            <a:ext cx="304800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 tablets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www.the153club.org/Sahara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200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S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438400"/>
            <a:ext cx="3974482" cy="3979862"/>
          </a:xfrm>
          <a:prstGeom prst="rect">
            <a:avLst/>
          </a:prstGeom>
          <a:solidFill>
            <a:srgbClr val="92D050"/>
          </a:solidFill>
          <a:ln>
            <a:solidFill>
              <a:srgbClr val="FF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oldMOney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371600"/>
            <a:ext cx="7213600" cy="4343400"/>
          </a:xfrm>
          <a:prstGeom prst="rect">
            <a:avLst/>
          </a:prstGeom>
          <a:noFill/>
          <a:ln>
            <a:solidFill>
              <a:srgbClr val="FF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167</Words>
  <Application>Microsoft Office PowerPoint</Application>
  <PresentationFormat>On-screen Show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Aim:  To what extent did the West African kingdoms experience “Golden Ages”?</vt:lpstr>
      <vt:lpstr>Aim: How did trade contribute to the rise of Ghana? </vt:lpstr>
      <vt:lpstr>Aim:  To what extent did the West African kingdoms experience “Golden Age”?</vt:lpstr>
      <vt:lpstr>Slide 4</vt:lpstr>
      <vt:lpstr>Geographic reference</vt:lpstr>
      <vt:lpstr>Caravans</vt:lpstr>
      <vt:lpstr>Salt </vt:lpstr>
      <vt:lpstr>Salt tablets</vt:lpstr>
      <vt:lpstr>Slide 9</vt:lpstr>
      <vt:lpstr>West African trade Routes and Empires, C.E. 1000 - 1500</vt:lpstr>
    </vt:vector>
  </TitlesOfParts>
  <Company>GNPS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 To what extent did the West African kingdoms experience “Golden Ages”?</dc:title>
  <dc:creator>Administrator</dc:creator>
  <cp:lastModifiedBy>temp</cp:lastModifiedBy>
  <cp:revision>7</cp:revision>
  <dcterms:created xsi:type="dcterms:W3CDTF">2012-10-03T12:19:38Z</dcterms:created>
  <dcterms:modified xsi:type="dcterms:W3CDTF">2012-10-03T13:29:11Z</dcterms:modified>
</cp:coreProperties>
</file>